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Default Extension="odttf" ContentType="application/vnd.openxmlformats-officedocument.obfuscatedFont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9a35862e4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9a35862e4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9a35862e4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9a35862e4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9a35862e4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9a35862e4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9a35862e4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9a35862e4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9a35862e4c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9a35862e4c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Generated Image December 01, 2025 - 11_18AM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71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0" y="222982"/>
            <a:ext cx="9144000" cy="14643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700">
                <a:latin typeface="Georgia"/>
                <a:ea typeface="Georgia"/>
                <a:cs typeface="Georgia"/>
                <a:sym typeface="Georgia"/>
              </a:rPr>
              <a:t>Il ruolo del MIT 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700">
                <a:latin typeface="Georgia"/>
                <a:ea typeface="Georgia"/>
                <a:cs typeface="Georgia"/>
                <a:sym typeface="Georgia"/>
              </a:rPr>
              <a:t>nella digitalizzazione della catena logistica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it" sz="2200">
                <a:solidFill>
                  <a:srgbClr val="1A1C1E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Governance, incentivi e piattaforme</a:t>
            </a:r>
            <a:endParaRPr i="1"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0" y="4316625"/>
            <a:ext cx="91440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Dott. Giorgio Di Bello</a:t>
            </a:r>
            <a:endParaRPr sz="1200">
              <a:solidFill>
                <a:srgbClr val="1A1C1E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Dirigente Div. 3 - DG Porti, Logistica e Intermodalità (MIT)</a:t>
            </a:r>
            <a:endParaRPr sz="12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9829" y="4363961"/>
            <a:ext cx="1565850" cy="45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34559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</a:t>
            </a:r>
            <a:r>
              <a:rPr lang="it" sz="22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l ruolo del MIT</a:t>
            </a:r>
            <a:endParaRPr sz="2200">
              <a:solidFill>
                <a:srgbClr val="1A1C1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Governance e coordinamento degli interventi</a:t>
            </a:r>
            <a:endParaRPr sz="2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185150" y="1624100"/>
            <a:ext cx="8520600" cy="29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300"/>
              <a:buChar char="●"/>
            </a:pPr>
            <a:r>
              <a:rPr b="1"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Divisione 3 DG PLI:</a:t>
            </a:r>
            <a:r>
              <a:rPr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 ruolo di coordinamento di progetti, incentivi e attori.</a:t>
            </a:r>
            <a:endParaRPr b="1" sz="1300">
              <a:solidFill>
                <a:srgbClr val="1A1C1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150" lvl="1" marL="9144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Georgia"/>
              <a:buChar char="○"/>
            </a:pPr>
            <a:r>
              <a:rPr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Gestione degli attori pubblici e privati.</a:t>
            </a:r>
            <a:endParaRPr sz="1300">
              <a:solidFill>
                <a:srgbClr val="1A1C1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150" lvl="1" marL="9144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Georgia"/>
              <a:buChar char="○"/>
            </a:pPr>
            <a:r>
              <a:rPr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Definizione di milestone e cronoprogrammi.</a:t>
            </a:r>
            <a:endParaRPr sz="1300">
              <a:solidFill>
                <a:srgbClr val="1A1C1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150" lvl="1" marL="9144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Georgia"/>
              <a:buChar char="○"/>
            </a:pPr>
            <a:r>
              <a:rPr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Monitoraggio dell'attuazione fisica e finanziaria.</a:t>
            </a:r>
            <a:endParaRPr sz="1300">
              <a:solidFill>
                <a:srgbClr val="1A1C1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150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Char char="●"/>
            </a:pPr>
            <a:r>
              <a:rPr b="1"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Gestione della complessità:</a:t>
            </a:r>
            <a:r>
              <a:rPr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 convergenza dei progetti e degli incentivi verso l’obiettivo finale dell'interoperabilità del sistema logistico nazionale.</a:t>
            </a:r>
            <a:endParaRPr sz="1300">
              <a:solidFill>
                <a:srgbClr val="1A1C1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1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6454" y="4568911"/>
            <a:ext cx="1565850" cy="45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327511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LogIN Business</a:t>
            </a:r>
            <a:endParaRPr sz="2200">
              <a:solidFill>
                <a:srgbClr val="1A1C1E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il cambio di paradigma e la negoziazione del target</a:t>
            </a:r>
            <a:endParaRPr sz="2200">
              <a:solidFill>
                <a:srgbClr val="1A1C1E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380029"/>
            <a:ext cx="8520600" cy="28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300"/>
              <a:buChar char="●"/>
            </a:pPr>
            <a:r>
              <a:rPr b="1"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Budget:</a:t>
            </a:r>
            <a:r>
              <a:rPr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 157 milioni di euro </a:t>
            </a:r>
            <a:r>
              <a:rPr i="1"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per la realizzazione di interventi di incremento della dotazione digitale e dell’utilizzo delle tecnologie abilitanti volte a favorire il dialogo informatizzato tra queste e gli enti pubblici e tra queste e le aziende caricatrici (anche attraverso la dematerializzazione documentale) nonché per favorire l’adozione di sistemi di pianificazione e programmazione dei carichi e di route planning anche attraverso la formazione del capitale umano dedicato.</a:t>
            </a:r>
            <a:endParaRPr i="1" sz="1300">
              <a:solidFill>
                <a:srgbClr val="1A1C1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150" lvl="0" marL="457200" rtl="0" algn="l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Georgia"/>
              <a:buChar char="●"/>
            </a:pPr>
            <a:r>
              <a:rPr b="1"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Il dato di mercato:</a:t>
            </a:r>
            <a:endParaRPr b="1" sz="1300">
              <a:solidFill>
                <a:srgbClr val="1A1C1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Char char="○"/>
            </a:pPr>
            <a:r>
              <a:rPr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Minore adesione numerica rispetto alle stime iniziali, ma </a:t>
            </a:r>
            <a:r>
              <a:rPr b="1"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alta intensità di investimento</a:t>
            </a:r>
            <a:r>
              <a:rPr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1300">
              <a:solidFill>
                <a:srgbClr val="1A1C1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Char char="○"/>
            </a:pPr>
            <a:r>
              <a:rPr b="1"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Importo medio progetto:</a:t>
            </a:r>
            <a:r>
              <a:rPr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130.000 €</a:t>
            </a:r>
            <a:r>
              <a:rPr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 (19 oltre il milione), </a:t>
            </a:r>
            <a:endParaRPr sz="1300">
              <a:solidFill>
                <a:srgbClr val="1A1C1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Char char="○"/>
            </a:pPr>
            <a:r>
              <a:rPr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natura strutturale degli investimenti proposti.</a:t>
            </a:r>
            <a:endParaRPr sz="1300">
              <a:solidFill>
                <a:srgbClr val="1A1C1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150" lvl="0" marL="457200" rtl="0" algn="l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Georgia"/>
              <a:buChar char="●"/>
            </a:pPr>
            <a:r>
              <a:rPr b="1"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La revisione del target PNRR:</a:t>
            </a:r>
            <a:endParaRPr sz="1300">
              <a:solidFill>
                <a:srgbClr val="1A1C1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Char char="○"/>
            </a:pPr>
            <a:r>
              <a:rPr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Nuovo obiettivo: </a:t>
            </a:r>
            <a:r>
              <a:rPr b="1"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1.194 imprese</a:t>
            </a:r>
            <a:r>
              <a:rPr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 (vs 8.350 iniziali).</a:t>
            </a:r>
            <a:endParaRPr sz="1300">
              <a:solidFill>
                <a:srgbClr val="1A1C1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Georgia"/>
              <a:buChar char="○"/>
            </a:pPr>
            <a:r>
              <a:rPr i="1"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Migliore outcome:</a:t>
            </a:r>
            <a:r>
              <a:rPr lang="it" sz="1300">
                <a:solidFill>
                  <a:srgbClr val="1A1C1E"/>
                </a:solidFill>
                <a:latin typeface="Georgia"/>
                <a:ea typeface="Georgia"/>
                <a:cs typeface="Georgia"/>
                <a:sym typeface="Georgia"/>
              </a:rPr>
              <a:t> da incentivi "polverizzati" a progetti trainanti ad alto valore aggiunto.</a:t>
            </a:r>
            <a:endParaRPr sz="1300">
              <a:solidFill>
                <a:srgbClr val="1A1C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6454" y="4568911"/>
            <a:ext cx="1565850" cy="45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35463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LogIN Business</a:t>
            </a:r>
            <a:endParaRPr sz="2200">
              <a:solidFill>
                <a:srgbClr val="1A1C1E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2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 prossimi step e la timeline operativa</a:t>
            </a:r>
            <a:endParaRPr sz="2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768725"/>
            <a:ext cx="8520600" cy="28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Georgia"/>
              <a:buChar char="●"/>
            </a:pPr>
            <a:r>
              <a:rPr b="1" lang="it" sz="13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Decreto rendicontazione </a:t>
            </a:r>
            <a:r>
              <a:rPr lang="it" sz="13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e timeline operativa.</a:t>
            </a:r>
            <a:endParaRPr sz="1300">
              <a:solidFill>
                <a:srgbClr val="1A1C1E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11150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Char char="●"/>
            </a:pPr>
            <a:r>
              <a:rPr b="1" lang="it" sz="13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16 - 31 dicembre 2025:</a:t>
            </a:r>
            <a:r>
              <a:rPr lang="it" sz="13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finestra per la "dichiarazione di inizio progetto".</a:t>
            </a:r>
            <a:endParaRPr sz="1300">
              <a:solidFill>
                <a:srgbClr val="1A1C1E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11150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Char char="●"/>
            </a:pPr>
            <a:r>
              <a:rPr b="1" lang="it" sz="13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30 aprile 2026:</a:t>
            </a:r>
            <a:r>
              <a:rPr lang="it" sz="13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termine ultimo per la rendicontazione finale.</a:t>
            </a:r>
            <a:endParaRPr sz="1300">
              <a:solidFill>
                <a:srgbClr val="1A1C1E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11150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Char char="●"/>
            </a:pPr>
            <a:r>
              <a:rPr b="1" lang="it" sz="13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Anticipazione del 30%</a:t>
            </a:r>
            <a:r>
              <a:rPr lang="it" sz="13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erogabile subito (su richiesta) per progetti con costo totale ≥ 150.000€. (obiettivo: supportare la liquidità delle imprese durante la messa a terra degli investimenti).</a:t>
            </a:r>
            <a:endParaRPr sz="13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6454" y="4568911"/>
            <a:ext cx="1565850" cy="45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372709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La Piattaforma Logistica Nazionale (PLN)</a:t>
            </a:r>
            <a:endParaRPr sz="2200">
              <a:solidFill>
                <a:srgbClr val="1A1C1E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dall'Infrastruttura ai servizi a valore aggiunto</a:t>
            </a:r>
            <a:endParaRPr sz="2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696425"/>
            <a:ext cx="8520600" cy="28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300"/>
              <a:buFont typeface="Georgia"/>
              <a:buChar char="●"/>
            </a:pPr>
            <a:r>
              <a:rPr b="1" lang="it" sz="13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Focus sui servizi a valore aggiunto per l'operatività</a:t>
            </a:r>
            <a:endParaRPr b="1" sz="1300">
              <a:solidFill>
                <a:srgbClr val="1A1C1E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11150" lvl="1" marL="9144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Char char="○"/>
            </a:pPr>
            <a:r>
              <a:rPr b="1" lang="it" sz="13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Titolo Unico di Accesso:</a:t>
            </a:r>
            <a:r>
              <a:rPr lang="it" sz="13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standardizzazione ingressi (QR code unico porti/interporti).</a:t>
            </a:r>
            <a:endParaRPr sz="1300">
              <a:solidFill>
                <a:srgbClr val="1A1C1E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11150" lvl="1" marL="9144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Char char="○"/>
            </a:pPr>
            <a:r>
              <a:rPr b="1" lang="it" sz="13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Verifica titoli:</a:t>
            </a:r>
            <a:r>
              <a:rPr lang="it" sz="13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automazione controlli ai varchi (DURC, albo, revisioni).</a:t>
            </a:r>
            <a:endParaRPr sz="1300">
              <a:solidFill>
                <a:srgbClr val="1A1C1E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11150" lvl="1" marL="9144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Char char="○"/>
            </a:pPr>
            <a:r>
              <a:rPr b="1" lang="it" sz="13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VGM centralizzato:</a:t>
            </a:r>
            <a:r>
              <a:rPr lang="it" sz="13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digitalizzazione del dato di pesatura certificata.</a:t>
            </a:r>
            <a:endParaRPr sz="1300">
              <a:solidFill>
                <a:srgbClr val="1A1C1E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11150" lvl="1" marL="9144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Char char="○"/>
            </a:pPr>
            <a:r>
              <a:rPr b="1" lang="it" sz="13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Previsione treni:</a:t>
            </a:r>
            <a:r>
              <a:rPr lang="it" sz="13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dashboard arrivi/partenze per il trasporto ferroviario merci.</a:t>
            </a:r>
            <a:endParaRPr sz="1300">
              <a:solidFill>
                <a:srgbClr val="1A1C1E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11150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300"/>
              <a:buChar char="●"/>
            </a:pPr>
            <a:r>
              <a:rPr b="1" lang="it" sz="13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Obiettivo:</a:t>
            </a:r>
            <a:r>
              <a:rPr lang="it" sz="1300">
                <a:solidFill>
                  <a:srgbClr val="1A1C1E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messa a terra di servizi utili che per incentivare l'adesione spontanea e l’utilizzo della piattaforma.</a:t>
            </a:r>
            <a:endParaRPr sz="1300">
              <a:solidFill>
                <a:srgbClr val="1A1C1E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1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6454" y="4568911"/>
            <a:ext cx="1565850" cy="45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 title="Generated Image December 01, 2025 - 11_48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st="19050">
              <a:srgbClr val="000000">
                <a:alpha val="0"/>
              </a:srgbClr>
            </a:outerShdw>
          </a:effectLst>
        </p:spPr>
      </p:pic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2326891"/>
            <a:ext cx="8520600" cy="5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Grazie dell’attenzione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6454" y="4568911"/>
            <a:ext cx="1565850" cy="45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7EB2ADE4BB714CB57A832C42E2BBA3" ma:contentTypeVersion="0" ma:contentTypeDescription="Creare un nuovo documento." ma:contentTypeScope="" ma:versionID="640a5a0e4bd896598fc51fdee669412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EA2694-3E73-4B99-B97A-41FE30CD99E3}"/>
</file>

<file path=customXml/itemProps2.xml><?xml version="1.0" encoding="utf-8"?>
<ds:datastoreItem xmlns:ds="http://schemas.openxmlformats.org/officeDocument/2006/customXml" ds:itemID="{352FA7AC-80C0-462E-98F8-31CA69C5F896}"/>
</file>

<file path=customXml/itemProps3.xml><?xml version="1.0" encoding="utf-8"?>
<ds:datastoreItem xmlns:ds="http://schemas.openxmlformats.org/officeDocument/2006/customXml" ds:itemID="{A6F46D0A-79C3-485A-A368-14A379036D2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0x010100FD7EB2ADE4BB714CB57A832C42E2BBA3</vt:lpwstr>
  </property>
</Properties>
</file>